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42"/>
  </p:handoutMasterIdLst>
  <p:sldIdLst>
    <p:sldId id="378" r:id="rId3"/>
    <p:sldId id="330" r:id="rId4"/>
    <p:sldId id="331" r:id="rId6"/>
    <p:sldId id="332" r:id="rId7"/>
    <p:sldId id="298" r:id="rId8"/>
    <p:sldId id="262" r:id="rId9"/>
    <p:sldId id="263" r:id="rId10"/>
    <p:sldId id="380" r:id="rId11"/>
    <p:sldId id="381" r:id="rId12"/>
    <p:sldId id="425" r:id="rId13"/>
    <p:sldId id="426" r:id="rId14"/>
    <p:sldId id="265" r:id="rId15"/>
    <p:sldId id="276" r:id="rId16"/>
    <p:sldId id="303" r:id="rId17"/>
    <p:sldId id="293" r:id="rId18"/>
    <p:sldId id="277" r:id="rId19"/>
    <p:sldId id="284" r:id="rId20"/>
    <p:sldId id="467" r:id="rId21"/>
    <p:sldId id="463" r:id="rId22"/>
    <p:sldId id="465" r:id="rId23"/>
    <p:sldId id="466" r:id="rId24"/>
    <p:sldId id="468" r:id="rId25"/>
    <p:sldId id="309" r:id="rId26"/>
    <p:sldId id="310" r:id="rId27"/>
    <p:sldId id="312" r:id="rId28"/>
    <p:sldId id="314" r:id="rId29"/>
    <p:sldId id="313" r:id="rId30"/>
    <p:sldId id="317" r:id="rId31"/>
    <p:sldId id="294" r:id="rId32"/>
    <p:sldId id="296" r:id="rId33"/>
    <p:sldId id="318" r:id="rId34"/>
    <p:sldId id="319" r:id="rId35"/>
    <p:sldId id="321" r:id="rId36"/>
    <p:sldId id="288" r:id="rId37"/>
    <p:sldId id="492" r:id="rId38"/>
    <p:sldId id="496" r:id="rId39"/>
    <p:sldId id="498" r:id="rId40"/>
    <p:sldId id="329" r:id="rId4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48"/>
        <p:guide pos="37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hyperlink" Target="https://api.spacexdata.com/v4/launches/past" TargetMode="Externa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截圖 2023-09-09 上午11.49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12065"/>
            <a:ext cx="12198350" cy="6882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086" y="502847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r>
              <a:rPr lang="en-US" b="1">
                <a:solidFill>
                  <a:schemeClr val="bg2"/>
                </a:solidFill>
                <a:latin typeface="Arial Regular" panose="020B0604020202090204" charset="0"/>
                <a:ea typeface="SF Pro" pitchFamily="2" charset="0"/>
                <a:cs typeface="Arial Regular" panose="020B0604020202090204" charset="0"/>
              </a:rPr>
              <a:t>Fan Zhao Ting	</a:t>
            </a:r>
            <a:endParaRPr lang="en-US" b="1">
              <a:solidFill>
                <a:schemeClr val="bg2"/>
              </a:solidFill>
              <a:latin typeface="Arial Regular" panose="020B0604020202090204" charset="0"/>
              <a:ea typeface="SF Pro" pitchFamily="2" charset="0"/>
              <a:cs typeface="Arial Regular" panose="020B0604020202090204" charset="0"/>
            </a:endParaRPr>
          </a:p>
          <a:p>
            <a:r>
              <a:rPr lang="en-US" b="1" dirty="0">
                <a:solidFill>
                  <a:schemeClr val="bg2"/>
                </a:solidFill>
                <a:latin typeface="Arial Regular" panose="020B0604020202090204" charset="0"/>
                <a:ea typeface="SF Pro" pitchFamily="2" charset="0"/>
                <a:cs typeface="Arial Regular" panose="020B0604020202090204" charset="0"/>
              </a:rPr>
              <a:t>2022.03.23</a:t>
            </a:r>
            <a:endParaRPr lang="en-US" b="1" dirty="0">
              <a:solidFill>
                <a:schemeClr val="bg2"/>
              </a:solidFill>
              <a:latin typeface="Arial Regular" panose="020B0604020202090204" charset="0"/>
              <a:ea typeface="SF Pro" pitchFamily="2" charset="0"/>
              <a:cs typeface="Arial Regular" panose="020B060402020209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253480" y="1010285"/>
            <a:ext cx="545655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SpaceX Falcon 9 First Stage landing prediction</a:t>
            </a:r>
            <a:endParaRPr lang="en-US" b="1">
              <a:solidFill>
                <a:schemeClr val="bg1"/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027812" y="1486343"/>
            <a:ext cx="5430160" cy="4740049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performed exploratory data analysis and determined the training labels.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number of launches at each site, and the number and occurrence of each orbits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landing outcome label from outcome column and exported the results to csv.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https://github.com/brianfn/private-space-launch-company-analysis/blob/main/falcon_datawrangling.ipynb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900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sz="29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/>
          <p:cNvSpPr txBox="1"/>
          <p:nvPr/>
        </p:nvSpPr>
        <p:spPr>
          <a:xfrm>
            <a:off x="838200" y="1486343"/>
            <a:ext cx="5257800" cy="4740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1" y="1488855"/>
            <a:ext cx="5017252" cy="39865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14772" y="643357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495703"/>
            <a:ext cx="4987333" cy="493150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explored the data by visualizing the relationship between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</a:t>
            </a: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payload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launch site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of each orbit type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orbit type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85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trend. </a:t>
            </a:r>
            <a:endParaRPr lang="en-US" sz="1885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/>
          <p:cNvSpPr txBox="1"/>
          <p:nvPr/>
        </p:nvSpPr>
        <p:spPr>
          <a:xfrm>
            <a:off x="770255" y="4987925"/>
            <a:ext cx="5189855" cy="187833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https://github.com/brianfn/private-space-launch-company-analysis/blob/main/falcon_eda_dataviz.ipynb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7670" y="2395855"/>
            <a:ext cx="4700270" cy="25920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06575"/>
            <a:ext cx="10514965" cy="435165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establishing a connection to an SQLite database and load dataset inside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We applied EDA with SQL to get insight from the data. We wrote queries to find out for instance: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The names of unique launch sites in the space mission.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The total payload mass carried by boosters launched by NASA (CRS)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The average payload mass carried by booster version F9 v1.1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The total number of successful and failure mission outcomes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  <a:sym typeface="+mn-ea"/>
              </a:rPr>
              <a:t>The failed landing outcomes in drone ship, their booster version and launch site names.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/>
                <a:sym typeface="+mn-ea"/>
              </a:rPr>
              <a:t>https://github.com/chuksoo/IBM-Data-Science-Capstone-SpaceX/blob/main/EDA%20with%20SQL.ipynb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900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sz="2900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33070" y="1697990"/>
            <a:ext cx="11189970" cy="48818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Folium Interactive Map was used for</a:t>
            </a:r>
            <a:r>
              <a:rPr lang="en-US" sz="2200" b="1">
                <a:solidFill>
                  <a:schemeClr val="tx1"/>
                </a:solidFill>
                <a:latin typeface="Abadi" panose="020B0604020104020204" pitchFamily="34" charset="0"/>
              </a:rPr>
              <a:t> visualizing and analyzing SpaceX Launch Sites</a:t>
            </a: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Utilize objects in Folium library like markers, circles to: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 </a:t>
            </a:r>
            <a:endParaRPr lang="en-US" sz="2200" spc="-1">
              <a:solidFill>
                <a:schemeClr val="tx1"/>
              </a:solidFill>
              <a:latin typeface="Calibri"/>
              <a:ea typeface="Calibri;Calibri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spc="-1">
                <a:solidFill>
                  <a:schemeClr val="tx1"/>
                </a:solidFill>
                <a:latin typeface="Calibri"/>
                <a:ea typeface="Calibri;Calibri"/>
                <a:sym typeface="+mn-ea"/>
              </a:rPr>
              <a:t>Identified all SpaceX </a:t>
            </a:r>
            <a:r>
              <a:rPr lang="en-US" sz="2200" b="1" spc="-1">
                <a:solidFill>
                  <a:schemeClr val="tx1"/>
                </a:solidFill>
                <a:latin typeface="Calibri"/>
                <a:ea typeface="Calibri;Calibri"/>
                <a:sym typeface="+mn-ea"/>
              </a:rPr>
              <a:t>launch sites</a:t>
            </a:r>
            <a:r>
              <a:rPr lang="en-US" sz="2200" spc="-1">
                <a:solidFill>
                  <a:schemeClr val="tx1"/>
                </a:solidFill>
                <a:latin typeface="Calibri"/>
                <a:ea typeface="Calibri;Calibri"/>
                <a:sym typeface="+mn-ea"/>
              </a:rPr>
              <a:t> on a map: Florida, California.</a:t>
            </a:r>
            <a:endParaRPr lang="en-US" sz="2200" spc="-1">
              <a:solidFill>
                <a:schemeClr val="tx1"/>
              </a:solidFill>
              <a:latin typeface="Calibri"/>
              <a:ea typeface="Calibri;Calibri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spc="-1">
                <a:solidFill>
                  <a:schemeClr val="tx1"/>
                </a:solidFill>
                <a:latin typeface="Calibri"/>
                <a:ea typeface="Calibri;Calibri"/>
                <a:sym typeface="+mn-ea"/>
              </a:rPr>
              <a:t>Included longitude and latitude info.</a:t>
            </a:r>
            <a:endParaRPr lang="en-US" sz="2200" spc="-1">
              <a:solidFill>
                <a:schemeClr val="tx1"/>
              </a:solidFill>
              <a:latin typeface="Calibri"/>
              <a:ea typeface="Calibri;Calibri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spc="-1">
                <a:solidFill>
                  <a:schemeClr val="tx1"/>
                </a:solidFill>
                <a:latin typeface="Calibri"/>
                <a:ea typeface="Calibri;Calibri"/>
                <a:sym typeface="+mn-ea"/>
              </a:rPr>
              <a:t>Identified  successful/failed launches for each site on map.</a:t>
            </a:r>
            <a:endParaRPr lang="en-US" sz="2200" spc="-1">
              <a:solidFill>
                <a:schemeClr val="tx1"/>
              </a:solidFill>
              <a:latin typeface="Calibri"/>
              <a:ea typeface="Calibri;Calibri"/>
              <a:sym typeface="+mn-ea"/>
            </a:endParaRPr>
          </a:p>
          <a:p>
            <a:pPr>
              <a:lnSpc>
                <a:spcPct val="100000"/>
              </a:lnSpc>
              <a:buNone/>
            </a:pPr>
            <a:endParaRPr lang="en-US" sz="2200" spc="-1">
              <a:solidFill>
                <a:schemeClr val="tx1"/>
              </a:solidFill>
              <a:latin typeface="Calibri"/>
              <a:ea typeface="Calibri;Calibri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We calculated the </a:t>
            </a:r>
            <a:r>
              <a:rPr lang="en-US" sz="2200" b="1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distances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 between a launch site to its proximities. We answered some question for instance: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Are launch sites near railways, highways and coastlines.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Do launch sites keep certain distance away from cities.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05305"/>
            <a:ext cx="10514965" cy="49580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 Interactive dashboard with Plotly including:</a:t>
            </a:r>
            <a:endParaRPr lang="en-US" sz="220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Show </a:t>
            </a: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sym typeface="+mn-ea"/>
              </a:rPr>
              <a:t>the total launches by a certain sites</a:t>
            </a:r>
            <a:endParaRPr lang="en-US" sz="2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the landing </a:t>
            </a: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success rate</a:t>
            </a: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 troughout the year</a:t>
            </a: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 </a:t>
            </a:r>
            <a:endParaRPr lang="en-US" sz="220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spc="-1">
                <a:solidFill>
                  <a:schemeClr val="tx1"/>
                </a:solidFill>
                <a:latin typeface="Calibri"/>
                <a:ea typeface="DejaVu Sans"/>
                <a:sym typeface="+mn-ea"/>
              </a:rPr>
              <a:t>Range slider for selecting range of payload mass (kg).</a:t>
            </a:r>
            <a:endParaRPr lang="en-US" sz="2200" spc="-1">
              <a:solidFill>
                <a:schemeClr val="tx1"/>
              </a:solidFill>
              <a:latin typeface="Calibri"/>
              <a:ea typeface="DejaVu Sans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Analyzing SpaceX launch records features:</a:t>
            </a:r>
            <a:endParaRPr lang="en-US" sz="22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site with largest successful launches.    </a:t>
            </a:r>
            <a:endParaRPr lang="en-US" sz="22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site with highest launch success rate</a:t>
            </a:r>
            <a:endParaRPr lang="en-US" sz="22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4572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F9 Booster version (v1.0, v1.1, FT, B4, B5, etc.) with highest launch success rate.</a:t>
            </a:r>
            <a:endParaRPr lang="en-US" sz="22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4572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sym typeface="+mn-ea"/>
            </a:endParaRPr>
          </a:p>
          <a:p>
            <a:pPr marL="241300" lvl="2" indent="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sym typeface="+mn-ea"/>
              </a:rPr>
              <a:t>https://github.com/chuksoo/IBM-Data-Science-Capstone-SpaceX/blob/main/app.py</a:t>
            </a:r>
            <a:endParaRPr lang="en-US" sz="220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spc="-1">
              <a:solidFill>
                <a:schemeClr val="tx1"/>
              </a:solidFill>
              <a:latin typeface="Calibri"/>
              <a:ea typeface="DejaVu Sans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Tableau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825625"/>
            <a:ext cx="10184765" cy="48742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Load the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 and pandas, transformed the data, split our data into training and testing.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Built Logistic Regression, SVM, DT, KNN models and tune different hyperparameters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We used accuracy and Confusion matrix as the metric for our model, improved the model using feature engineering and algorithm tuning.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Select bet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The link to the notebook is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sym typeface="+mn-ea"/>
              </a:rPr>
              <a:t>https://github.com/brianfn/private-space-launch-company-analysis/blob/main/falcon_ML_Predict.ipynb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900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sz="2900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2" y="1785620"/>
            <a:ext cx="10592999" cy="9671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heatmap, we can see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usage of Legs and GridFins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 influential effects on the outcome, The larger the block, the larger the class is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85886" y="538650"/>
            <a:ext cx="10515600" cy="5490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dirty="0">
                <a:solidFill>
                  <a:srgbClr val="0B49CB"/>
                </a:solidFill>
                <a:latin typeface="Abadi"/>
              </a:rPr>
              <a:t>Feature Correlation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截圖 2023-09-22 下午12.21.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95" y="2752725"/>
            <a:ext cx="7036435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2" y="1785620"/>
            <a:ext cx="10592999" cy="96715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have different success rates. KSC LC-39A and VAFB SLC 4E seems to have higher success rate than CCAFS LC-40.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85886" y="538650"/>
            <a:ext cx="10515600" cy="5490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/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02" y="2954215"/>
            <a:ext cx="9676563" cy="25044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86130" y="1736725"/>
            <a:ext cx="10969625" cy="94424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VAFB-SLC  launchsite there are no rockets  launched for  heavypayload mass(greater than 10000).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85886" y="538650"/>
            <a:ext cx="10515600" cy="5490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rial Regular" panose="020B0604020202090204" charset="0"/>
                <a:ea typeface="+mj-ea"/>
                <a:cs typeface="Arial Regular" panose="020B0604020202090204" charset="0"/>
                <a:sym typeface="+mn-ea"/>
              </a:rPr>
              <a:t>Payload vs. Launch Site</a:t>
            </a:r>
            <a:endParaRPr lang="en-US" dirty="0">
              <a:solidFill>
                <a:srgbClr val="0B49CB"/>
              </a:solidFill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8" name="Picture 7" descr="outp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270250"/>
            <a:ext cx="1148715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86130" y="1736725"/>
            <a:ext cx="10969625" cy="94424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sym typeface="+mn-ea"/>
              </a:rPr>
              <a:t>From the plot, we can see that ES-L1, GEO, HEO, SSO, VLEO had the most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85886" y="538650"/>
            <a:ext cx="10515600" cy="5490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  <a:ea typeface="+mj-ea"/>
                <a:cs typeface="+mj-cs"/>
                <a:sym typeface="+mn-ea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23" y="2825319"/>
            <a:ext cx="6580559" cy="34392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86130" y="1736725"/>
            <a:ext cx="10969625" cy="94424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We observe that in the LEO orbit, success is related to the number of flights whereas in the GTO orbit, there is no relationship between flight number and the orbit.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85886" y="538650"/>
            <a:ext cx="10515600" cy="5490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/>
                <a:sym typeface="+mn-ea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outp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30" y="2565400"/>
            <a:ext cx="5848985" cy="38620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We used the query above to display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 descr="截圖 2023-09-22 下午3.56.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535" y="2732405"/>
            <a:ext cx="679704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4975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We calculated the total payload carried by boosters from NASA as 76431 using the query below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3057.24 in average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and Average Payload Mass by NASA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 descr="截圖 2023-09-22 下午3.57.53"/>
          <p:cNvPicPr>
            <a:picLocks noChangeAspect="1"/>
          </p:cNvPicPr>
          <p:nvPr/>
        </p:nvPicPr>
        <p:blipFill>
          <a:blip r:embed="rId2"/>
          <a:srcRect t="55048" r="30283"/>
          <a:stretch>
            <a:fillRect/>
          </a:stretch>
        </p:blipFill>
        <p:spPr>
          <a:xfrm>
            <a:off x="5505450" y="2669540"/>
            <a:ext cx="5528945" cy="1518285"/>
          </a:xfrm>
          <a:prstGeom prst="rect">
            <a:avLst/>
          </a:prstGeom>
        </p:spPr>
      </p:pic>
      <p:pic>
        <p:nvPicPr>
          <p:cNvPr id="7" name="Picture 6" descr="截圖 2023-09-22 下午3.57.53"/>
          <p:cNvPicPr>
            <a:picLocks noChangeAspect="1"/>
          </p:cNvPicPr>
          <p:nvPr/>
        </p:nvPicPr>
        <p:blipFill>
          <a:blip r:embed="rId2"/>
          <a:srcRect r="30283" b="49314"/>
          <a:stretch>
            <a:fillRect/>
          </a:stretch>
        </p:blipFill>
        <p:spPr>
          <a:xfrm>
            <a:off x="5505450" y="4489450"/>
            <a:ext cx="5528945" cy="17119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sym typeface="+mn-ea"/>
              </a:rPr>
              <a:t>We observed that the dates of the first successful landing outcome on ground pad was 22</a:t>
            </a:r>
            <a:r>
              <a:rPr lang="en-US" sz="2200" baseline="30000" dirty="0">
                <a:latin typeface="Abadi" panose="020B0604020104020204" pitchFamily="34" charset="0"/>
                <a:sym typeface="+mn-ea"/>
              </a:rPr>
              <a:t>nd</a:t>
            </a:r>
            <a:r>
              <a:rPr lang="en-US" sz="2200" dirty="0">
                <a:latin typeface="Abadi" panose="020B0604020104020204" pitchFamily="34" charset="0"/>
                <a:sym typeface="+mn-ea"/>
              </a:rPr>
              <a:t> December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 descr="截圖 2023-09-22 下午4.21.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248025"/>
            <a:ext cx="100584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673860"/>
            <a:ext cx="5241925" cy="43516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50000"/>
              </a:lnSpc>
              <a:spcBef>
                <a:spcPts val="1400"/>
              </a:spcBef>
            </a:pPr>
            <a:r>
              <a:rPr lang="en-US" sz="2200" dirty="0">
                <a:effectLst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Extract the Booster Version with</a:t>
            </a:r>
            <a:endParaRPr lang="en-US" sz="2200" dirty="0">
              <a:solidFill>
                <a:schemeClr val="tx1"/>
              </a:solidFill>
              <a:effectLst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0" indent="0">
              <a:lnSpc>
                <a:spcPct val="50000"/>
              </a:lnSpc>
              <a:spcBef>
                <a:spcPts val="1400"/>
              </a:spcBef>
              <a:buNone/>
            </a:pPr>
            <a:r>
              <a:rPr lang="en-US" sz="2200" dirty="0">
                <a:effectLst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successful landing, payload mass </a:t>
            </a:r>
            <a:endParaRPr lang="en-US" sz="2200" dirty="0">
              <a:solidFill>
                <a:schemeClr val="tx1"/>
              </a:solidFill>
              <a:effectLst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0" indent="0">
              <a:lnSpc>
                <a:spcPct val="50000"/>
              </a:lnSpc>
              <a:spcBef>
                <a:spcPts val="1400"/>
              </a:spcBef>
              <a:buNone/>
            </a:pPr>
            <a:r>
              <a:rPr lang="en-US" sz="2200" dirty="0">
                <a:effectLst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greater than 4000 but less than 6000</a:t>
            </a:r>
            <a:endParaRPr lang="en-US" sz="2200" dirty="0">
              <a:solidFill>
                <a:schemeClr val="tx1"/>
              </a:solidFill>
              <a:effectLst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0" indent="0">
              <a:lnSpc>
                <a:spcPct val="5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tx1"/>
              </a:solidFill>
              <a:effectLst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Query  Booster Version with different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 descr="截圖 2023-09-22 下午6.23.24"/>
          <p:cNvPicPr>
            <a:picLocks noChangeAspect="1"/>
          </p:cNvPicPr>
          <p:nvPr/>
        </p:nvPicPr>
        <p:blipFill>
          <a:blip r:embed="rId2"/>
          <a:srcRect t="34292" r="84185"/>
          <a:stretch>
            <a:fillRect/>
          </a:stretch>
        </p:blipFill>
        <p:spPr>
          <a:xfrm>
            <a:off x="2254885" y="2936240"/>
            <a:ext cx="1238885" cy="3653155"/>
          </a:xfrm>
          <a:prstGeom prst="rect">
            <a:avLst/>
          </a:prstGeom>
        </p:spPr>
      </p:pic>
      <p:sp>
        <p:nvSpPr>
          <p:cNvPr id="2" name="Content Placeholder 4"/>
          <p:cNvSpPr>
            <a:spLocks noGrp="1"/>
          </p:cNvSpPr>
          <p:nvPr/>
        </p:nvSpPr>
        <p:spPr>
          <a:xfrm>
            <a:off x="6012180" y="1465580"/>
            <a:ext cx="5241925" cy="43516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sym typeface="+mn-ea"/>
              </a:rPr>
              <a:t>the booster_versions which have carried the maximum payload mass. Use a subquery</a:t>
            </a:r>
            <a:endParaRPr lang="en-US" sz="2200" dirty="0">
              <a:latin typeface="Abadi" panose="020B0604020104020204" pitchFamily="34" charset="0"/>
              <a:sym typeface="+mn-ea"/>
            </a:endParaRPr>
          </a:p>
        </p:txBody>
      </p:sp>
      <p:pic>
        <p:nvPicPr>
          <p:cNvPr id="3" name="Picture 2" descr="截圖 2023-09-22 下午7.01.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5" y="2936240"/>
            <a:ext cx="2463800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here we can see landing in Ocean(7 trails in total) have 2 timesof failure landing, with is 28.6%. On the other hand, landing on the ground pad relatively safer with 93.3% of success landing out of 15 trails.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 descr="截圖 2023-09-22 下午6.16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70" y="3010535"/>
            <a:ext cx="7871460" cy="3860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sym typeface="+mn-ea"/>
              </a:rPr>
              <a:t>select Landing outcomes and the </a:t>
            </a:r>
            <a:r>
              <a:rPr lang="en-US" sz="2200" b="1" dirty="0">
                <a:latin typeface="Abadi" panose="020B0604020104020204" pitchFamily="34" charset="0"/>
                <a:sym typeface="+mn-ea"/>
              </a:rPr>
              <a:t>COUNT</a:t>
            </a:r>
            <a:r>
              <a:rPr lang="en-US" sz="2200" dirty="0">
                <a:latin typeface="Abadi" panose="020B0604020104020204" pitchFamily="34" charset="0"/>
                <a:sym typeface="+mn-ea"/>
              </a:rPr>
              <a:t> of landing outcomes from the data and used the </a:t>
            </a:r>
            <a:r>
              <a:rPr lang="en-US" sz="2200" b="1" dirty="0">
                <a:latin typeface="Abadi" panose="020B0604020104020204" pitchFamily="34" charset="0"/>
                <a:sym typeface="+mn-ea"/>
              </a:rPr>
              <a:t>WHERE</a:t>
            </a:r>
            <a:r>
              <a:rPr lang="en-US" sz="2200" dirty="0">
                <a:latin typeface="Abadi" panose="020B0604020104020204" pitchFamily="34" charset="0"/>
                <a:sym typeface="+mn-ea"/>
              </a:rPr>
              <a:t> clause to filter for landing outcomes </a:t>
            </a:r>
            <a:r>
              <a:rPr lang="en-US" sz="2200" b="1" dirty="0">
                <a:latin typeface="Abadi" panose="020B0604020104020204" pitchFamily="34" charset="0"/>
                <a:sym typeface="+mn-ea"/>
              </a:rPr>
              <a:t>BETWEEN</a:t>
            </a:r>
            <a:r>
              <a:rPr lang="en-US" sz="2200" dirty="0">
                <a:latin typeface="Abadi" panose="020B0604020104020204" pitchFamily="34" charset="0"/>
                <a:sym typeface="+mn-ea"/>
              </a:rPr>
              <a:t> 2010-06-04 to 2017-03-20.</a:t>
            </a:r>
            <a:endParaRPr lang="en-US" sz="2200" dirty="0"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  <a:sym typeface="+mn-ea"/>
              </a:rPr>
              <a:t>We applied the </a:t>
            </a:r>
            <a:r>
              <a:rPr lang="en-US" sz="2200" b="1" dirty="0">
                <a:latin typeface="Abadi" panose="020B0604020104020204" pitchFamily="34" charset="0"/>
                <a:sym typeface="+mn-ea"/>
              </a:rPr>
              <a:t>GROUP BY </a:t>
            </a:r>
            <a:r>
              <a:rPr lang="en-US" sz="2200" dirty="0">
                <a:latin typeface="Abadi" panose="020B0604020104020204" pitchFamily="34" charset="0"/>
                <a:sym typeface="+mn-ea"/>
              </a:rPr>
              <a:t>clause to group the landing outcomes and the </a:t>
            </a:r>
            <a:r>
              <a:rPr lang="en-US" sz="2200" b="1" dirty="0">
                <a:latin typeface="Abadi" panose="020B0604020104020204" pitchFamily="34" charset="0"/>
                <a:sym typeface="+mn-ea"/>
              </a:rPr>
              <a:t>ORDER BY </a:t>
            </a:r>
            <a:r>
              <a:rPr lang="en-US" sz="2200" dirty="0">
                <a:latin typeface="Abadi" panose="020B0604020104020204" pitchFamily="34" charset="0"/>
                <a:sym typeface="+mn-ea"/>
              </a:rPr>
              <a:t>clause to order the grouped landing outcome in descending order.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 descr="截圖 2023-09-22 下午6.42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55" y="4088130"/>
            <a:ext cx="10058400" cy="27501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770011" y="53801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167" name="Rectangles 166"/>
          <p:cNvSpPr/>
          <p:nvPr/>
        </p:nvSpPr>
        <p:spPr>
          <a:xfrm>
            <a:off x="770255" y="1720215"/>
            <a:ext cx="10051415" cy="50228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431800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In an intensely competitive business landscape, SpaceX has emerged as a pioneer in the aerospace industry through its groundbreaking approach of reusing the initial stage launcher/booster of the Falcon 9 rocket, resulting in </a:t>
            </a:r>
            <a:r>
              <a:rPr lang="en-US" sz="2000" b="1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substantial cost savings</a:t>
            </a: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 amounting to millions of dollars.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431800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431800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To maintain its competitive edge in cost-efficiency compared to traditional launchers, the success of Falcon 9 missions hinges on specific factors, including: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889000" lvl="1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Orbit 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889000" lvl="1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Payload mass 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889000" lvl="1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Booster version 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889000" lvl="1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launch sites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marL="431800" indent="-342900" fontAlgn="auto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sz="20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The research conducted for this report led to the development of a  supervised machine learning classification model. This model, with an accuracy rate nearing 94%, successfully predicts the outcome of booster recovery based on these critical mission features.</a:t>
            </a:r>
            <a:endParaRPr lang="en-US" sz="20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90000"/>
              </a:lnSpc>
              <a:buNone/>
            </a:pPr>
            <a:r>
              <a:rPr lang="en-US" spc="-1">
                <a:solidFill>
                  <a:srgbClr val="0B49CB"/>
                </a:solidFill>
                <a:latin typeface="Abadi"/>
                <a:ea typeface="IBM Plex Mono SemiBold"/>
                <a:sym typeface="+mn-ea"/>
              </a:rPr>
              <a:t>SpaceX: All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 descr="截圖 2023-09-26 上午11.17.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1772285"/>
            <a:ext cx="7605395" cy="4565015"/>
          </a:xfrm>
          <a:prstGeom prst="rect">
            <a:avLst/>
          </a:prstGeom>
        </p:spPr>
      </p:pic>
      <p:pic>
        <p:nvPicPr>
          <p:cNvPr id="8" name="Picture 7" descr="截圖 2023-09-26 上午11.52.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545" y="1371600"/>
            <a:ext cx="4123690" cy="248412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  <a:effectLst/>
        </p:spPr>
      </p:pic>
      <p:sp>
        <p:nvSpPr>
          <p:cNvPr id="381" name="Straight Connector 380"/>
          <p:cNvSpPr/>
          <p:nvPr/>
        </p:nvSpPr>
        <p:spPr>
          <a:xfrm rot="3660000" flipH="1" flipV="1">
            <a:off x="8515985" y="2125345"/>
            <a:ext cx="121920" cy="2694305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" name="Text Box 8"/>
          <p:cNvSpPr txBox="1"/>
          <p:nvPr/>
        </p:nvSpPr>
        <p:spPr>
          <a:xfrm>
            <a:off x="8016240" y="5028565"/>
            <a:ext cx="37719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/>
              <a:t>We can see that the space lunch sites are in the US  in </a:t>
            </a:r>
            <a:r>
              <a:rPr lang="en-US" sz="1400" b="1"/>
              <a:t>California and Florida</a:t>
            </a:r>
            <a:endParaRPr lang="en-US" sz="1400" b="1"/>
          </a:p>
        </p:txBody>
      </p:sp>
      <p:pic>
        <p:nvPicPr>
          <p:cNvPr id="13" name="Picture 12" descr="截圖 2023-09-26 下午12.01.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755" y="4139565"/>
            <a:ext cx="3215640" cy="1919605"/>
          </a:xfrm>
          <a:prstGeom prst="rect">
            <a:avLst/>
          </a:prstGeom>
          <a:solidFill>
            <a:schemeClr val="accent1"/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0" name="Straight Connector 9"/>
          <p:cNvSpPr/>
          <p:nvPr/>
        </p:nvSpPr>
        <p:spPr>
          <a:xfrm rot="8520000" flipH="1" flipV="1">
            <a:off x="1224915" y="2994025"/>
            <a:ext cx="280670" cy="2519045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" name="Text Box 13"/>
          <p:cNvSpPr txBox="1"/>
          <p:nvPr/>
        </p:nvSpPr>
        <p:spPr>
          <a:xfrm>
            <a:off x="890905" y="2766060"/>
            <a:ext cx="27254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 b="1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VAFB SLC-4E: Vandenberg Space Launch Complex 4 (CA)</a:t>
            </a:r>
            <a:endParaRPr lang="en-US" sz="1400"/>
          </a:p>
        </p:txBody>
      </p:sp>
      <p:sp>
        <p:nvSpPr>
          <p:cNvPr id="15" name="Text Box 14"/>
          <p:cNvSpPr txBox="1"/>
          <p:nvPr/>
        </p:nvSpPr>
        <p:spPr>
          <a:xfrm>
            <a:off x="7059295" y="1558290"/>
            <a:ext cx="242951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 b="1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KSC-LC29A: Kennedy Space Center - Merritt Island (FL)</a:t>
            </a:r>
            <a:endParaRPr lang="en-US" sz="1400"/>
          </a:p>
        </p:txBody>
      </p:sp>
      <p:sp>
        <p:nvSpPr>
          <p:cNvPr id="16" name="Text Box 15"/>
          <p:cNvSpPr txBox="1"/>
          <p:nvPr/>
        </p:nvSpPr>
        <p:spPr>
          <a:xfrm>
            <a:off x="9500235" y="3686175"/>
            <a:ext cx="2540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sz="1400" b="1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CCAF-SLC40: Cape Canaveral Space Launch Complex 40(FL)</a:t>
            </a:r>
            <a:endParaRPr lang="en-US" sz="1400"/>
          </a:p>
        </p:txBody>
      </p:sp>
      <p:sp>
        <p:nvSpPr>
          <p:cNvPr id="5" name="Text Box 4"/>
          <p:cNvSpPr txBox="1"/>
          <p:nvPr/>
        </p:nvSpPr>
        <p:spPr>
          <a:xfrm>
            <a:off x="3716020" y="6337300"/>
            <a:ext cx="83242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sym typeface="+mn-ea"/>
              </a:rPr>
              <a:t>The link to the notebook is </a:t>
            </a:r>
            <a:r>
              <a:rPr lang="en-US" sz="1400" dirty="0">
                <a:solidFill>
                  <a:srgbClr val="1C7DDB"/>
                </a:solidFill>
                <a:latin typeface="Abadi"/>
                <a:sym typeface="+mn-ea"/>
              </a:rPr>
              <a:t>https://github.com/brianfn/private-space-launch-companyanalysis/blob/main/lab_jupyter_launch_site_location.ipynb</a:t>
            </a:r>
            <a:endParaRPr lang="en-US"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837956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90000"/>
              </a:lnSpc>
              <a:buNone/>
            </a:pPr>
            <a:r>
              <a:rPr lang="en-US" spc="-1">
                <a:solidFill>
                  <a:srgbClr val="0B49CB"/>
                </a:solidFill>
                <a:latin typeface="Abadi"/>
                <a:ea typeface="IBM Plex Mono SemiBold"/>
                <a:sym typeface="+mn-ea"/>
              </a:rPr>
              <a:t>Falcon 9 Success/Failed launches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 descr="截圖 2023-09-26 下午12.06.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4044315"/>
            <a:ext cx="2645410" cy="2178050"/>
          </a:xfrm>
          <a:prstGeom prst="rect">
            <a:avLst/>
          </a:prstGeom>
        </p:spPr>
      </p:pic>
      <p:pic>
        <p:nvPicPr>
          <p:cNvPr id="4" name="Picture 3" descr="截圖 2023-09-26 下午12.08.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525" y="1297940"/>
            <a:ext cx="2861945" cy="2145030"/>
          </a:xfrm>
          <a:prstGeom prst="rect">
            <a:avLst/>
          </a:prstGeom>
        </p:spPr>
      </p:pic>
      <p:pic>
        <p:nvPicPr>
          <p:cNvPr id="6" name="Picture 5" descr="截圖 2023-09-26 下午12.09.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738120"/>
            <a:ext cx="2948305" cy="215265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82320" y="5006975"/>
            <a:ext cx="28829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/>
              <a:t> Vandenberg Space Launch Complex 4 (CA)--VAFB SLC-4E</a:t>
            </a:r>
            <a:endParaRPr lang="en-US" sz="1200"/>
          </a:p>
        </p:txBody>
      </p:sp>
      <p:pic>
        <p:nvPicPr>
          <p:cNvPr id="392" name="Picture 391"/>
          <p:cNvPicPr/>
          <p:nvPr/>
        </p:nvPicPr>
        <p:blipFill>
          <a:blip r:embed="rId5"/>
          <a:stretch>
            <a:fillRect/>
          </a:stretch>
        </p:blipFill>
        <p:spPr>
          <a:xfrm>
            <a:off x="8265795" y="2059940"/>
            <a:ext cx="1944370" cy="2124710"/>
          </a:xfrm>
          <a:prstGeom prst="rect">
            <a:avLst/>
          </a:prstGeom>
          <a:ln w="0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4333875" y="3442970"/>
            <a:ext cx="2728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Kennedy Space Center -</a:t>
            </a:r>
            <a:endParaRPr lang="en-US" sz="1200" spc="-1">
              <a:solidFill>
                <a:srgbClr val="000000"/>
              </a:solidFill>
              <a:latin typeface="Calibri"/>
              <a:ea typeface="DejaVu Sans"/>
              <a:sym typeface="+mn-ea"/>
            </a:endParaRPr>
          </a:p>
          <a:p>
            <a:pPr algn="l"/>
            <a:r>
              <a:rPr lang="en-US" sz="1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Merritt Island (FL)--KSC-LC29A</a:t>
            </a:r>
            <a:endParaRPr lang="en-US" sz="1200"/>
          </a:p>
        </p:txBody>
      </p:sp>
      <p:sp>
        <p:nvSpPr>
          <p:cNvPr id="12" name="Text Box 11"/>
          <p:cNvSpPr txBox="1"/>
          <p:nvPr/>
        </p:nvSpPr>
        <p:spPr>
          <a:xfrm>
            <a:off x="4361815" y="628332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Cape Canaveral (FL) </a:t>
            </a:r>
            <a:endParaRPr lang="en-US" sz="1200"/>
          </a:p>
          <a:p>
            <a:r>
              <a:rPr lang="en-US" sz="1200"/>
              <a:t>CCSFS SLC 40</a:t>
            </a:r>
            <a:endParaRPr lang="en-US" sz="1200"/>
          </a:p>
        </p:txBody>
      </p:sp>
      <p:sp>
        <p:nvSpPr>
          <p:cNvPr id="13" name="Rectangles 12"/>
          <p:cNvSpPr/>
          <p:nvPr/>
        </p:nvSpPr>
        <p:spPr>
          <a:xfrm>
            <a:off x="475615" y="1574800"/>
            <a:ext cx="3492500" cy="51689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4095115" y="1297940"/>
            <a:ext cx="3048635" cy="553656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782320" y="1895475"/>
            <a:ext cx="2882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California</a:t>
            </a:r>
            <a:endParaRPr lang="en-US" b="1"/>
          </a:p>
        </p:txBody>
      </p:sp>
      <p:sp>
        <p:nvSpPr>
          <p:cNvPr id="16" name="Text Box 15"/>
          <p:cNvSpPr txBox="1"/>
          <p:nvPr/>
        </p:nvSpPr>
        <p:spPr>
          <a:xfrm>
            <a:off x="6446520" y="1527175"/>
            <a:ext cx="2882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Florida</a:t>
            </a:r>
            <a:endParaRPr lang="en-US" b="1"/>
          </a:p>
        </p:txBody>
      </p:sp>
      <p:sp>
        <p:nvSpPr>
          <p:cNvPr id="17" name="Text Box 16"/>
          <p:cNvSpPr txBox="1"/>
          <p:nvPr/>
        </p:nvSpPr>
        <p:spPr>
          <a:xfrm>
            <a:off x="7949565" y="5228590"/>
            <a:ext cx="2882900" cy="11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r>
              <a:rPr lang="en-US" b="1"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 marker</a:t>
            </a:r>
            <a:r>
              <a:rPr lang="en-US" b="1"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b="1"/>
              <a:t>shows successful Lunches and </a:t>
            </a:r>
            <a:r>
              <a:rPr lang="en-US" b="1">
                <a:solidFill>
                  <a:srgbClr val="FF0000"/>
                </a:solidFill>
              </a:rPr>
              <a:t>red marker</a:t>
            </a:r>
            <a:r>
              <a:rPr lang="en-US" b="1"/>
              <a:t> show Failures</a:t>
            </a:r>
            <a:endParaRPr lang="en-US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90000"/>
              </a:lnSpc>
              <a:buNone/>
            </a:pPr>
            <a:r>
              <a:rPr lang="en-US" spc="-1">
                <a:solidFill>
                  <a:srgbClr val="0B49CB"/>
                </a:solidFill>
                <a:latin typeface="Abadi"/>
                <a:ea typeface="IBM Plex Mono SemiBold"/>
                <a:sym typeface="+mn-ea"/>
              </a:rPr>
              <a:t>Distances between a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6296025" y="3747770"/>
            <a:ext cx="5292090" cy="192595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1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Distance from CCAFS_SLC40 to: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Closest coast: ~800 m 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Florida East Coast Railway:  20.04  km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Highway I 95: 25.07  km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Orlando: 76.42  km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Launch sites are close to coasts. For safety issues if launcher is lost in the early stage of the flight. 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Rockets are launched: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 From West to East over the ocean in Florida.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 North or South bound over the ocean in California. (Polar orbits only) 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spc="-1">
                <a:solidFill>
                  <a:srgbClr val="000000"/>
                </a:solidFill>
                <a:latin typeface="Calibri"/>
                <a:ea typeface="DejaVu Sans"/>
                <a:sym typeface="+mn-ea"/>
              </a:rPr>
              <a:t>Launch sites are relatively far from populated areas for protecting population from serious incidents at lift off:  explosion on the launch pad.   </a:t>
            </a:r>
            <a:endParaRPr lang="en-US" sz="1400" b="0" strike="noStrike" spc="-1">
              <a:latin typeface="Arial" panose="020B0604020202090204"/>
            </a:endParaRPr>
          </a:p>
        </p:txBody>
      </p:sp>
      <p:pic>
        <p:nvPicPr>
          <p:cNvPr id="2" name="Picture 1" descr="截圖 2023-09-29 下午10.58.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75" y="1562100"/>
            <a:ext cx="5868035" cy="3243580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3110865" y="1729740"/>
            <a:ext cx="1827530" cy="183388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截圖 2023-09-29 下午10.59.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1379855"/>
            <a:ext cx="4500245" cy="2075815"/>
          </a:xfrm>
          <a:prstGeom prst="rect">
            <a:avLst/>
          </a:prstGeom>
        </p:spPr>
      </p:pic>
      <p:sp>
        <p:nvSpPr>
          <p:cNvPr id="381" name="Straight Connector 380"/>
          <p:cNvSpPr/>
          <p:nvPr/>
        </p:nvSpPr>
        <p:spPr>
          <a:xfrm rot="3660000" flipV="1">
            <a:off x="5732145" y="1321435"/>
            <a:ext cx="642620" cy="219329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" y="22860"/>
            <a:ext cx="12160885" cy="68408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438A029-72D3-45F9-8316-79A11995A23B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4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451" name="Rectangles 450"/>
          <p:cNvSpPr/>
          <p:nvPr/>
        </p:nvSpPr>
        <p:spPr>
          <a:xfrm>
            <a:off x="685800" y="2286000"/>
            <a:ext cx="4817520" cy="2576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Classification Accuracy with test set.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Results with “train test split” random_state=3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Optimization of SVM and LR hyper-parameters was refined for increasing accuracy with train set.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It did not necessarily improved accuracy with test set. 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Test set is too small.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 our case, SVM exhibits the best accuracy: ~89%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90204"/>
                <a:ea typeface="DejaVu Sans"/>
              </a:rPr>
              <a:t> </a:t>
            </a:r>
            <a:endParaRPr lang="en-US" sz="1800" b="0" strike="noStrike" spc="-1">
              <a:latin typeface="Arial" panose="020B060402020209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710" y="2286000"/>
            <a:ext cx="5595620" cy="310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6265E26-964A-468B-B7DE-6AAD64C95C9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57" name="TextBox 9"/>
          <p:cNvSpPr/>
          <p:nvPr/>
        </p:nvSpPr>
        <p:spPr>
          <a:xfrm>
            <a:off x="659880" y="3200400"/>
            <a:ext cx="436068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Tahoma" panose="020B0804030504040204"/>
                <a:ea typeface="SF Pro"/>
              </a:rPr>
              <a:t>Conclusions</a:t>
            </a:r>
            <a:endParaRPr lang="en-US" sz="3200" b="0" strike="noStrike" spc="-1">
              <a:latin typeface="Arial" panose="020B060402020209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6985"/>
            <a:ext cx="12185650" cy="6854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0FA8786-BCBA-45ED-93C3-96F52A0BD7B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59" name="Title 8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460" name="Rectangles 459"/>
          <p:cNvSpPr/>
          <p:nvPr/>
        </p:nvSpPr>
        <p:spPr>
          <a:xfrm>
            <a:off x="687070" y="1372870"/>
            <a:ext cx="10970895" cy="513905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b="0" strike="noStrike" spc="-1">
                <a:solidFill>
                  <a:srgbClr val="000000"/>
                </a:solidFill>
                <a:latin typeface="Arial Regular" panose="020B0604020202090204" charset="0"/>
                <a:ea typeface="Calibri;Calibri"/>
                <a:cs typeface="Arial Regular" panose="020B0604020202090204" charset="0"/>
              </a:rPr>
              <a:t>We defined success as a successful recovery process of Falcon9 booster.</a:t>
            </a: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b="0" strike="noStrike" spc="-1">
                <a:solidFill>
                  <a:srgbClr val="000000"/>
                </a:solidFill>
                <a:latin typeface="Arial Regular" panose="020B0604020202090204" charset="0"/>
                <a:ea typeface="Calibri;Calibri"/>
                <a:cs typeface="Arial Regular" panose="020B0604020202090204" charset="0"/>
              </a:rPr>
              <a:t>From Falcon 9 and Wiki we imported data and developed tools for investigating factors driving successful booster recovery:</a:t>
            </a: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b="0" strike="noStrike" spc="-1">
                <a:solidFill>
                  <a:srgbClr val="000000"/>
                </a:solidFill>
                <a:latin typeface="Arial Regular" panose="020B0604020202090204" charset="0"/>
                <a:ea typeface="Calibri;Calibri"/>
                <a:cs typeface="Arial Regular" panose="020B0604020202090204" charset="0"/>
              </a:rPr>
              <a:t>Payload, Orbit, Booster version, Launching sites…</a:t>
            </a:r>
            <a:endParaRPr lang="en-US" b="0" strike="noStrike" spc="-1">
              <a:solidFill>
                <a:srgbClr val="000000"/>
              </a:solidFill>
              <a:latin typeface="Arial Regular" panose="020B0604020202090204" charset="0"/>
              <a:ea typeface="Calibri;Calibri"/>
              <a:cs typeface="Arial Regular" panose="020B0604020202090204" charset="0"/>
            </a:endParaRPr>
          </a:p>
          <a:p>
            <a:pPr>
              <a:lnSpc>
                <a:spcPct val="100000"/>
              </a:lnSpc>
              <a:buNone/>
            </a:pPr>
            <a:endParaRPr lang="en-US" b="0" strike="noStrike" spc="-1">
              <a:solidFill>
                <a:srgbClr val="000000"/>
              </a:solidFill>
              <a:latin typeface="Arial Regular" panose="020B0604020202090204" charset="0"/>
              <a:ea typeface="Calibri;Calibri"/>
              <a:cs typeface="Arial Regular" panose="020B060402020209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The larger the flight amount at a launch site, the greater the success rate at a launch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b="0" strike="noStrike" spc="-1">
                <a:solidFill>
                  <a:srgbClr val="000000"/>
                </a:solidFill>
                <a:latin typeface="Arial Regular" panose="020B0604020202090204" charset="0"/>
                <a:ea typeface="Calibri;Calibri"/>
                <a:cs typeface="Arial Regular" panose="020B0604020202090204" charset="0"/>
              </a:rPr>
              <a:t>Based on these features, we selected a supervised classification model capable of predicting launch outcome with a 89% accuracy. </a:t>
            </a: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b="0" strike="noStrike" spc="-1">
                <a:solidFill>
                  <a:srgbClr val="000000"/>
                </a:solidFill>
                <a:latin typeface="Arial Regular" panose="020B0604020202090204" charset="0"/>
                <a:ea typeface="Calibri;Calibri"/>
                <a:cs typeface="Arial Regular" panose="020B0604020202090204" charset="0"/>
              </a:rPr>
              <a:t>SpaceX GEO/GTO flights are more risky. </a:t>
            </a: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b="0" strike="noStrike" spc="-1">
                <a:solidFill>
                  <a:srgbClr val="000000"/>
                </a:solidFill>
                <a:latin typeface="Arial Regular" panose="020B0604020202090204" charset="0"/>
                <a:ea typeface="Calibri;Calibri"/>
                <a:cs typeface="Arial Regular" panose="020B0604020202090204" charset="0"/>
              </a:rPr>
              <a:t>Launch success rate started to increase in 2013 till 2020.</a:t>
            </a:r>
            <a:endParaRPr lang="en-US" b="0" strike="noStrike" spc="-1">
              <a:solidFill>
                <a:srgbClr val="000000"/>
              </a:solidFill>
              <a:latin typeface="Arial Regular" panose="020B0604020202090204" charset="0"/>
              <a:ea typeface="Calibri;Calibri"/>
              <a:cs typeface="Arial Regular" panose="020B060402020209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90204" pitchFamily="34" charset="0"/>
              <a:buChar char="•"/>
            </a:pPr>
            <a:r>
              <a:rPr lang="en-US" b="0" strike="noStrike" spc="-1">
                <a:solidFill>
                  <a:srgbClr val="000000"/>
                </a:solidFill>
                <a:latin typeface="Arial Regular" panose="020B0604020202090204" charset="0"/>
                <a:ea typeface="Calibri;Calibri"/>
                <a:cs typeface="Arial Regular" panose="020B0604020202090204" charset="0"/>
              </a:rPr>
              <a:t>KSC LC-39A had the most successful launches of any sites.   </a:t>
            </a: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00000"/>
              </a:lnSpc>
              <a:buNone/>
            </a:pP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b="0" strike="noStrike" spc="-1">
                <a:solidFill>
                  <a:srgbClr val="000000"/>
                </a:solidFill>
                <a:latin typeface="Arial Regular" panose="020B0604020202090204" charset="0"/>
                <a:ea typeface="Calibri;Calibri"/>
                <a:cs typeface="Arial Regular" panose="020B0604020202090204" charset="0"/>
              </a:rPr>
              <a:t> </a:t>
            </a:r>
            <a:endParaRPr lang="en-US" b="0" strike="noStrike" spc="-1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1036320" y="1417955"/>
            <a:ext cx="10113645" cy="26530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stage. Therefore if we can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the first stage will land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we can determine the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cost of a launch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This information can be used if an alternate company wants to bid against SpaceX for a rocket launch.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72" name="Picture 171"/>
          <p:cNvPicPr/>
          <p:nvPr/>
        </p:nvPicPr>
        <p:blipFill>
          <a:blip r:embed="rId2"/>
          <a:srcRect l="6663" t="4355" r="8064"/>
          <a:stretch>
            <a:fillRect/>
          </a:stretch>
        </p:blipFill>
        <p:spPr>
          <a:xfrm>
            <a:off x="6823075" y="4070985"/>
            <a:ext cx="5235575" cy="2741930"/>
          </a:xfrm>
          <a:prstGeom prst="rect">
            <a:avLst/>
          </a:prstGeom>
          <a:ln w="0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250825" y="4070985"/>
            <a:ext cx="6827520" cy="2568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Problems you want to find answers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742950" lvl="1" indent="-285750">
              <a:spcBef>
                <a:spcPts val="1400"/>
              </a:spcBef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What factors determine if the rocket will land successfully?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742950" lvl="1" indent="-285750">
              <a:spcBef>
                <a:spcPts val="1400"/>
              </a:spcBef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The interaction amongst various features that determine the success rate of a successful landing.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742950" lvl="1" indent="-285750">
              <a:spcBef>
                <a:spcPts val="1400"/>
              </a:spcBef>
              <a:buFont typeface="Arial" panose="020B060402020209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+mn-ea"/>
              </a:rPr>
              <a:t>What operating conditions needs to be in place to ensure a successful landing program.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pc="-1">
                <a:solidFill>
                  <a:schemeClr val="tx1"/>
                </a:solidFill>
                <a:latin typeface="Arial Regular" panose="020B0604020202090204" charset="0"/>
                <a:ea typeface="Segoe UI"/>
                <a:cs typeface="Arial Regular" panose="020B0604020202090204" charset="0"/>
                <a:sym typeface="+mn-ea"/>
              </a:rPr>
              <a:t>Data collection from open Data (SpaceX API and web scraping from Wikipedia)</a:t>
            </a:r>
            <a:endParaRPr lang="en-US" spc="-1">
              <a:solidFill>
                <a:schemeClr val="tx1"/>
              </a:solidFill>
              <a:latin typeface="Arial Regular" panose="020B0604020202090204" charset="0"/>
              <a:ea typeface="Segoe UI"/>
              <a:cs typeface="Arial Regular" panose="020B060402020209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pc="-1">
                <a:solidFill>
                  <a:schemeClr val="tx1"/>
                </a:solidFill>
                <a:latin typeface="Arial Regular" panose="020B0604020202090204" charset="0"/>
                <a:ea typeface="Segoe UI"/>
                <a:cs typeface="Arial Regular" panose="020B0604020202090204" charset="0"/>
                <a:sym typeface="+mn-ea"/>
              </a:rPr>
              <a:t>Data wrangling(One-hot encoding was applied to categorical features)</a:t>
            </a:r>
            <a:endParaRPr lang="en-US" spc="-1">
              <a:solidFill>
                <a:schemeClr val="tx1"/>
              </a:solidFill>
              <a:latin typeface="Arial Regular" panose="020B0604020202090204" charset="0"/>
              <a:ea typeface="Segoe UI"/>
              <a:cs typeface="Arial Regular" panose="020B0604020202090204" charset="0"/>
              <a:sym typeface="+mn-ea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Arial Regular" panose="020B0604020202090204" charset="0"/>
                <a:cs typeface="Arial Regular" panose="020B0604020202090204" charset="0"/>
              </a:rPr>
              <a:t>Exploratory data analysis (EDA) using visualization and SQL</a:t>
            </a:r>
            <a:endParaRPr lang="en-US" dirty="0">
              <a:solidFill>
                <a:schemeClr val="tx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  <a:latin typeface="Arial Regular" panose="020B0604020202090204" charset="0"/>
                <a:cs typeface="Arial Regular" panose="020B0604020202090204" charset="0"/>
              </a:rPr>
              <a:t>Perform interactive visual analytics using Folium and Tableau</a:t>
            </a:r>
            <a:endParaRPr lang="en-US" dirty="0">
              <a:solidFill>
                <a:schemeClr val="tx1"/>
              </a:solidFill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pc="-1">
                <a:solidFill>
                  <a:schemeClr val="tx1"/>
                </a:solidFill>
                <a:latin typeface="Arial Regular" panose="020B0604020202090204" charset="0"/>
                <a:ea typeface="Segoe UI"/>
                <a:cs typeface="Arial Regular" panose="020B0604020202090204" charset="0"/>
                <a:sym typeface="+mn-ea"/>
              </a:rPr>
              <a:t>Classification Models development and validations. Selection of best predictive model.  </a:t>
            </a:r>
            <a:endParaRPr lang="en-US" sz="2200" spc="-1">
              <a:solidFill>
                <a:schemeClr val="tx1"/>
              </a:solidFill>
              <a:latin typeface="Arial Regular" panose="020B0604020202090204" charset="0"/>
              <a:ea typeface="Segoe UI"/>
              <a:cs typeface="Arial Regular" panose="020B0604020202090204" charset="0"/>
              <a:sym typeface="+mn-ea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95" name="Rectangles 194"/>
          <p:cNvSpPr/>
          <p:nvPr/>
        </p:nvSpPr>
        <p:spPr>
          <a:xfrm>
            <a:off x="584200" y="3183890"/>
            <a:ext cx="5252085" cy="23850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 was collected from: 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-open source SpaceX REST API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-webscraping Falcon9 launch data in Wikipedia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6566535" y="1924350"/>
            <a:ext cx="4566960" cy="4289760"/>
            <a:chOff x="6172200" y="1196640"/>
            <a:chExt cx="4566960" cy="4289760"/>
          </a:xfrm>
        </p:grpSpPr>
        <p:sp>
          <p:nvSpPr>
            <p:cNvPr id="197" name="Straight Connector 196"/>
            <p:cNvSpPr/>
            <p:nvPr/>
          </p:nvSpPr>
          <p:spPr>
            <a:xfrm>
              <a:off x="7238520" y="1828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8" name="Rectangles 197"/>
            <p:cNvSpPr/>
            <p:nvPr/>
          </p:nvSpPr>
          <p:spPr>
            <a:xfrm>
              <a:off x="6172200" y="459936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lang="en-US" sz="16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data_set_part1.csv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199" name="Rectangles 198"/>
            <p:cNvSpPr/>
            <p:nvPr/>
          </p:nvSpPr>
          <p:spPr>
            <a:xfrm>
              <a:off x="8001000" y="1197000"/>
              <a:ext cx="273816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Web scraping Wikipedia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9535320" y="1819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1" name="Rectangles 200"/>
            <p:cNvSpPr/>
            <p:nvPr/>
          </p:nvSpPr>
          <p:spPr>
            <a:xfrm>
              <a:off x="8458200" y="37105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Clean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2" name="Rectangles 201"/>
            <p:cNvSpPr/>
            <p:nvPr/>
          </p:nvSpPr>
          <p:spPr>
            <a:xfrm>
              <a:off x="8458200" y="27961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Extract Table data with Beautiful soup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3" name="Rectangles 202"/>
            <p:cNvSpPr/>
            <p:nvPr/>
          </p:nvSpPr>
          <p:spPr>
            <a:xfrm>
              <a:off x="8458200" y="18817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Get URL response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4" name="Rectangles 203"/>
            <p:cNvSpPr/>
            <p:nvPr/>
          </p:nvSpPr>
          <p:spPr>
            <a:xfrm>
              <a:off x="8458200" y="459900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lang="en-US" sz="16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data_set_part2.csv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5" name="Rectangles 204"/>
            <p:cNvSpPr/>
            <p:nvPr/>
          </p:nvSpPr>
          <p:spPr>
            <a:xfrm>
              <a:off x="6172200" y="1196640"/>
              <a:ext cx="205128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SpaceX REST API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6" name="Rectangles 205"/>
            <p:cNvSpPr/>
            <p:nvPr/>
          </p:nvSpPr>
          <p:spPr>
            <a:xfrm>
              <a:off x="6172200" y="37108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value with mean value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7" name="Rectangles 206"/>
            <p:cNvSpPr/>
            <p:nvPr/>
          </p:nvSpPr>
          <p:spPr>
            <a:xfrm>
              <a:off x="6172200" y="27964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Restricted dataframe to Falcon 9 launches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8" name="Rectangles 207"/>
            <p:cNvSpPr/>
            <p:nvPr/>
          </p:nvSpPr>
          <p:spPr>
            <a:xfrm>
              <a:off x="6172200" y="18820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Requested and parsed SpaceX launch data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13" name="Rectangles 212"/>
          <p:cNvSpPr/>
          <p:nvPr/>
        </p:nvSpPr>
        <p:spPr>
          <a:xfrm>
            <a:off x="859790" y="1932940"/>
            <a:ext cx="4057650" cy="1104265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Arial Bold" panose="020B0604020202090204" charset="0"/>
                <a:ea typeface="Calibri;Calibri"/>
                <a:cs typeface="Arial Bold" panose="020B0604020202090204" charset="0"/>
              </a:rPr>
              <a:t>Acquired historical launch data from Wikipedia page 'List of Falcon 9 and Falcon Heavy Launches' with BeautifulSoup</a:t>
            </a:r>
            <a:endParaRPr lang="en-US" sz="1600" b="1" strike="noStrike" spc="-1">
              <a:solidFill>
                <a:srgbClr val="000000"/>
              </a:solidFill>
              <a:latin typeface="Calibri"/>
              <a:ea typeface="Calibri;Calibri"/>
            </a:endParaRPr>
          </a:p>
          <a:p>
            <a:pPr algn="ctr"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214" name="Rectangles 213"/>
          <p:cNvSpPr/>
          <p:nvPr/>
        </p:nvSpPr>
        <p:spPr>
          <a:xfrm>
            <a:off x="1550035" y="3665220"/>
            <a:ext cx="2738160" cy="113796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We parsed the table and converted it into a pandas dataframe.</a:t>
            </a:r>
            <a:endParaRPr lang="en-US" sz="1600" b="1" strike="noStrike" spc="-1" dirty="0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3" name="Straight Connector 2"/>
          <p:cNvSpPr/>
          <p:nvPr/>
        </p:nvSpPr>
        <p:spPr>
          <a:xfrm rot="5400000">
            <a:off x="2574290" y="3350260"/>
            <a:ext cx="628015" cy="1905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7" name="Picture 6" descr="截圖 2023-09-18 下午10.25.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260" y="1437640"/>
            <a:ext cx="4218305" cy="52387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00025" y="5228590"/>
            <a:ext cx="54375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lang="en-US" spc="-1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link to the notebook is </a:t>
            </a:r>
            <a:r>
              <a:rPr lang="en-US" spc="-1" dirty="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https://github.com/brianfn/private-space-launch</a:t>
            </a:r>
            <a:endParaRPr lang="en-US" strike="noStrike" spc="-1" dirty="0">
              <a:solidFill>
                <a:schemeClr val="accent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-company-analysis/blob/</a:t>
            </a:r>
            <a:endParaRPr lang="en-US" strike="noStrike" spc="-1" dirty="0">
              <a:solidFill>
                <a:schemeClr val="accent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main/falcon_webscraping.ipynb</a:t>
            </a:r>
            <a:endParaRPr lang="en-US" spc="-1" dirty="0">
              <a:solidFill>
                <a:schemeClr val="accent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  <a:sym typeface="+mn-ea"/>
              </a:rPr>
              <a:t>Data Collection – SpaceX API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70255" y="1848370"/>
            <a:ext cx="4081145" cy="2834045"/>
            <a:chOff x="195580" y="2860560"/>
            <a:chExt cx="4081145" cy="2834045"/>
          </a:xfrm>
        </p:grpSpPr>
        <p:sp>
          <p:nvSpPr>
            <p:cNvPr id="5" name="Rectangles 4"/>
            <p:cNvSpPr/>
            <p:nvPr/>
          </p:nvSpPr>
          <p:spPr>
            <a:xfrm>
              <a:off x="195580" y="2860560"/>
              <a:ext cx="4081145" cy="152654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500" b="1" strike="noStrike" spc="-1">
                  <a:solidFill>
                    <a:srgbClr val="00331A"/>
                  </a:solidFill>
                  <a:latin typeface="Arial Bold" panose="020B0604020202090204" charset="0"/>
                  <a:ea typeface="DejaVu Sans"/>
                  <a:cs typeface="Arial Bold" panose="020B0604020202090204" charset="0"/>
                </a:rPr>
                <a:t>Requested rocket launch data from SpaceX API</a:t>
              </a:r>
              <a:endParaRPr lang="en-US" sz="1500" b="1" strike="noStrike" spc="-1">
                <a:latin typeface="Arial Bold" panose="020B0604020202090204" charset="0"/>
                <a:cs typeface="Arial Bold" panose="020B0604020202090204" charset="0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500" b="1" strike="noStrike" spc="-1">
                  <a:solidFill>
                    <a:srgbClr val="000000"/>
                  </a:solidFill>
                  <a:latin typeface="Arial Bold" panose="020B0604020202090204" charset="0"/>
                  <a:ea typeface="DejaVu Sans"/>
                  <a:cs typeface="Arial Bold" panose="020B0604020202090204" charset="0"/>
                </a:rPr>
                <a:t>url=</a:t>
              </a:r>
              <a:r>
                <a:rPr lang="en-US" sz="1500" b="1" u="sng" strike="noStrike" spc="-1">
                  <a:solidFill>
                    <a:srgbClr val="0000FF"/>
                  </a:solidFill>
                  <a:uFillTx/>
                  <a:latin typeface="Arial Bold" panose="020B0604020202090204" charset="0"/>
                  <a:ea typeface="DejaVu Sans"/>
                  <a:cs typeface="Arial Bold" panose="020B0604020202090204" charset="0"/>
                  <a:hlinkClick r:id="rId2"/>
                </a:rPr>
                <a:t>https://api.spacexdata.com/v4/launches/past</a:t>
              </a:r>
              <a:endParaRPr lang="en-US" sz="1500" b="1" strike="noStrike" spc="-1">
                <a:solidFill>
                  <a:srgbClr val="00331A"/>
                </a:solidFill>
                <a:latin typeface="Arial Bold" panose="020B0604020202090204" charset="0"/>
                <a:ea typeface="DejaVu Sans"/>
                <a:cs typeface="Arial Bold" panose="020B0604020202090204" charset="0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500" b="1" strike="noStrike" spc="-1">
                  <a:solidFill>
                    <a:srgbClr val="00331A"/>
                  </a:solidFill>
                  <a:latin typeface="Arial Bold" panose="020B0604020202090204" charset="0"/>
                  <a:ea typeface="DejaVu Sans"/>
                  <a:cs typeface="Arial Bold" panose="020B0604020202090204" charset="0"/>
                </a:rPr>
                <a:t>Requested and parsed</a:t>
              </a:r>
              <a:endParaRPr lang="en-US" sz="1500" b="1" strike="noStrike" spc="-1">
                <a:latin typeface="Arial Bold" panose="020B0604020202090204" charset="0"/>
                <a:cs typeface="Arial Bold" panose="020B0604020202090204" charset="0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500" b="1" strike="noStrike" spc="-1">
                  <a:solidFill>
                    <a:srgbClr val="00331A"/>
                  </a:solidFill>
                  <a:latin typeface="Arial Bold" panose="020B0604020202090204" charset="0"/>
                  <a:ea typeface="DejaVu Sans"/>
                  <a:cs typeface="Arial Bold" panose="020B0604020202090204" charset="0"/>
                </a:rPr>
                <a:t> SpaceX data  with GET request</a:t>
              </a:r>
              <a:endParaRPr lang="en-US" sz="1500" b="1" strike="noStrike" spc="-1">
                <a:latin typeface="Arial Bold" panose="020B0604020202090204" charset="0"/>
                <a:cs typeface="Arial Bold" panose="020B0604020202090204" charset="0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500" b="1" strike="noStrike" spc="-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8" name="Rectangles 7"/>
            <p:cNvSpPr/>
            <p:nvPr/>
          </p:nvSpPr>
          <p:spPr>
            <a:xfrm>
              <a:off x="840860" y="4786325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500" b="1" dirty="0">
                  <a:solidFill>
                    <a:schemeClr val="accent3">
                      <a:lumMod val="25000"/>
                    </a:schemeClr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data wrangling and formatting</a:t>
              </a:r>
              <a:endParaRPr lang="en-US" sz="1500" b="1" strike="noStrike" spc="-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rot="21360000" flipH="1">
              <a:off x="2216785" y="4388370"/>
              <a:ext cx="38100" cy="39751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pic>
        <p:nvPicPr>
          <p:cNvPr id="18" name="Picture 17" descr="截圖 2023-09-18 下午10.50.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0" y="1286510"/>
            <a:ext cx="3659505" cy="2445385"/>
          </a:xfrm>
          <a:prstGeom prst="rect">
            <a:avLst/>
          </a:prstGeom>
        </p:spPr>
      </p:pic>
      <p:pic>
        <p:nvPicPr>
          <p:cNvPr id="19" name="Picture 18" descr="截圖 2023-09-18 下午10.52.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50" y="3700145"/>
            <a:ext cx="3659505" cy="2727325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200025" y="5228590"/>
            <a:ext cx="54375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lang="en-US" spc="-1" dirty="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link to the notebook is </a:t>
            </a:r>
            <a:r>
              <a:rPr lang="en-US" spc="-1" dirty="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https://github.com/brianfn/private-space-launch-company-analysis/blob/main/falcon_api.ipynb</a:t>
            </a:r>
            <a:endParaRPr lang="en-US" spc="-1" dirty="0">
              <a:solidFill>
                <a:schemeClr val="accent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10406</Words>
  <Application>WPS Presentation</Application>
  <PresentationFormat>Widescreen</PresentationFormat>
  <Paragraphs>381</Paragraphs>
  <Slides>38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69" baseType="lpstr">
      <vt:lpstr>Arial</vt:lpstr>
      <vt:lpstr>SimSun</vt:lpstr>
      <vt:lpstr>Wingdings</vt:lpstr>
      <vt:lpstr>Abadi</vt:lpstr>
      <vt:lpstr>苹方-简</vt:lpstr>
      <vt:lpstr>IBM Plex Mono SemiBold</vt:lpstr>
      <vt:lpstr>Arial Regular</vt:lpstr>
      <vt:lpstr>SF Pro</vt:lpstr>
      <vt:lpstr>Arial Bold</vt:lpstr>
      <vt:lpstr>Arial</vt:lpstr>
      <vt:lpstr>IBM Plex Mono Text</vt:lpstr>
      <vt:lpstr>Abadi</vt:lpstr>
      <vt:lpstr>Thonburi</vt:lpstr>
      <vt:lpstr>Calibri</vt:lpstr>
      <vt:lpstr>DejaVu Sans</vt:lpstr>
      <vt:lpstr>Segoe UI</vt:lpstr>
      <vt:lpstr>Calibri;Calibri</vt:lpstr>
      <vt:lpstr>Helvetica Neue</vt:lpstr>
      <vt:lpstr>IBM Plex Mono SemiBold</vt:lpstr>
      <vt:lpstr>Times New Roman</vt:lpstr>
      <vt:lpstr>Symbol</vt:lpstr>
      <vt:lpstr>Tahoma</vt:lpstr>
      <vt:lpstr>SF Pro</vt:lpstr>
      <vt:lpstr>微软雅黑</vt:lpstr>
      <vt:lpstr>汉仪旗黑</vt:lpstr>
      <vt:lpstr>Arial Unicode MS</vt:lpstr>
      <vt:lpstr>Calibri Light</vt:lpstr>
      <vt:lpstr>Kingsoft Sign</vt:lpstr>
      <vt:lpstr>宋体-简</vt:lpstr>
      <vt:lpstr>Calibri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fanzhaoting</cp:lastModifiedBy>
  <cp:revision>217</cp:revision>
  <dcterms:created xsi:type="dcterms:W3CDTF">2023-09-29T15:28:27Z</dcterms:created>
  <dcterms:modified xsi:type="dcterms:W3CDTF">2023-09-29T15:28:27Z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KSOProductBuildVer">
    <vt:lpwstr>1033-3.2.0.6370</vt:lpwstr>
  </property>
</Properties>
</file>